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73" r:id="rId4"/>
    <p:sldId id="274" r:id="rId5"/>
    <p:sldId id="275" r:id="rId6"/>
    <p:sldId id="271" r:id="rId7"/>
    <p:sldId id="257" r:id="rId8"/>
    <p:sldId id="258" r:id="rId9"/>
    <p:sldId id="259" r:id="rId10"/>
    <p:sldId id="267" r:id="rId11"/>
    <p:sldId id="268" r:id="rId12"/>
    <p:sldId id="269" r:id="rId13"/>
    <p:sldId id="270" r:id="rId14"/>
    <p:sldId id="260" r:id="rId15"/>
    <p:sldId id="261" r:id="rId16"/>
    <p:sldId id="262" r:id="rId17"/>
    <p:sldId id="263" r:id="rId18"/>
    <p:sldId id="264" r:id="rId19"/>
    <p:sldId id="265" r:id="rId20"/>
    <p:sldId id="266" r:id="rId2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olo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2" name="Sottotitolo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93FF1B-F2FE-43A1-A3A6-96BC902B0C70}" type="datetimeFigureOut">
              <a:rPr lang="it-IT" smtClean="0"/>
              <a:t>06/08/2015</a:t>
            </a:fld>
            <a:endParaRPr lang="it-IT"/>
          </a:p>
        </p:txBody>
      </p:sp>
      <p:sp>
        <p:nvSpPr>
          <p:cNvPr id="20" name="Segnaposto piè di pagina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7D6B0A-97D5-4A0E-81A0-57E6A3334B6C}" type="slidenum">
              <a:rPr lang="it-IT" smtClean="0"/>
              <a:t>‹N›</a:t>
            </a:fld>
            <a:endParaRPr lang="it-IT"/>
          </a:p>
        </p:txBody>
      </p:sp>
      <p:sp>
        <p:nvSpPr>
          <p:cNvPr id="8" name="Oval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93FF1B-F2FE-43A1-A3A6-96BC902B0C70}" type="datetimeFigureOut">
              <a:rPr lang="it-IT" smtClean="0"/>
              <a:t>06/08/2015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7D6B0A-97D5-4A0E-81A0-57E6A3334B6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93FF1B-F2FE-43A1-A3A6-96BC902B0C70}" type="datetimeFigureOut">
              <a:rPr lang="it-IT" smtClean="0"/>
              <a:t>06/08/2015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7D6B0A-97D5-4A0E-81A0-57E6A3334B6C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Rettangolo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93FF1B-F2FE-43A1-A3A6-96BC902B0C70}" type="datetimeFigureOut">
              <a:rPr lang="it-IT" smtClean="0"/>
              <a:t>06/08/2015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7D6B0A-97D5-4A0E-81A0-57E6A3334B6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93FF1B-F2FE-43A1-A3A6-96BC902B0C70}" type="datetimeFigureOut">
              <a:rPr lang="it-IT" smtClean="0"/>
              <a:t>06/08/2015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7D6B0A-97D5-4A0E-81A0-57E6A3334B6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93FF1B-F2FE-43A1-A3A6-96BC902B0C70}" type="datetimeFigureOut">
              <a:rPr lang="it-IT" smtClean="0"/>
              <a:t>06/08/2015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7D6B0A-97D5-4A0E-81A0-57E6A3334B6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93FF1B-F2FE-43A1-A3A6-96BC902B0C70}" type="datetimeFigureOut">
              <a:rPr lang="it-IT" smtClean="0"/>
              <a:t>06/08/2015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7D6B0A-97D5-4A0E-81A0-57E6A3334B6C}" type="slidenum">
              <a:rPr lang="it-IT" smtClean="0"/>
              <a:t>‹N›</a:t>
            </a:fld>
            <a:endParaRPr lang="it-IT"/>
          </a:p>
        </p:txBody>
      </p:sp>
      <p:sp>
        <p:nvSpPr>
          <p:cNvPr id="6" name="Rettangolo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93FF1B-F2FE-43A1-A3A6-96BC902B0C70}" type="datetimeFigureOut">
              <a:rPr lang="it-IT" smtClean="0"/>
              <a:t>06/08/2015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7D6B0A-97D5-4A0E-81A0-57E6A3334B6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93FF1B-F2FE-43A1-A3A6-96BC902B0C70}" type="datetimeFigureOut">
              <a:rPr lang="it-IT" smtClean="0"/>
              <a:t>06/08/2015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7D6B0A-97D5-4A0E-81A0-57E6A3334B6C}" type="slidenum">
              <a:rPr lang="it-IT" smtClean="0"/>
              <a:t>‹N›</a:t>
            </a:fld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9" name="Elaborazione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Elaborazione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93FF1B-F2FE-43A1-A3A6-96BC902B0C70}" type="datetimeFigureOut">
              <a:rPr lang="it-IT" smtClean="0"/>
              <a:t>06/08/2015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7D6B0A-97D5-4A0E-81A0-57E6A3334B6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93FF1B-F2FE-43A1-A3A6-96BC902B0C70}" type="datetimeFigureOut">
              <a:rPr lang="it-IT" smtClean="0"/>
              <a:t>06/08/2015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7D6B0A-97D5-4A0E-81A0-57E6A3334B6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rt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nello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Segnaposto titolo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4" name="Segnaposto data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F93FF1B-F2FE-43A1-A3A6-96BC902B0C70}" type="datetimeFigureOut">
              <a:rPr lang="it-IT" smtClean="0"/>
              <a:t>06/08/2015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37D6B0A-97D5-4A0E-81A0-57E6A3334B6C}" type="slidenum">
              <a:rPr lang="it-IT" smtClean="0"/>
              <a:t>‹N›</a:t>
            </a:fld>
            <a:endParaRPr lang="it-IT"/>
          </a:p>
        </p:txBody>
      </p:sp>
      <p:sp>
        <p:nvSpPr>
          <p:cNvPr id="15" name="Rettangolo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Conflitto e nonviolenza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32560" y="2348880"/>
            <a:ext cx="7406640" cy="2448272"/>
          </a:xfrm>
        </p:spPr>
        <p:txBody>
          <a:bodyPr>
            <a:normAutofit fontScale="77500" lnSpcReduction="20000"/>
          </a:bodyPr>
          <a:lstStyle/>
          <a:p>
            <a:endParaRPr lang="it-IT" b="1" dirty="0" smtClean="0"/>
          </a:p>
          <a:p>
            <a:endParaRPr lang="it-IT" b="1" dirty="0"/>
          </a:p>
          <a:p>
            <a:r>
              <a:rPr lang="it-IT" sz="3600" b="1" dirty="0" smtClean="0"/>
              <a:t>Il nostro vivere sociale è determinato </a:t>
            </a:r>
          </a:p>
          <a:p>
            <a:r>
              <a:rPr lang="it-IT" sz="3600" b="1" dirty="0" smtClean="0"/>
              <a:t>da conflitti, </a:t>
            </a:r>
          </a:p>
          <a:p>
            <a:r>
              <a:rPr lang="it-IT" sz="3600" b="1" dirty="0" smtClean="0"/>
              <a:t>da come li riconosciamo e</a:t>
            </a:r>
          </a:p>
          <a:p>
            <a:r>
              <a:rPr lang="it-IT" sz="3600" b="1" dirty="0" smtClean="0"/>
              <a:t>da come li gestiamo.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0370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836712"/>
            <a:ext cx="6984776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100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692696"/>
            <a:ext cx="6048672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071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92696"/>
            <a:ext cx="7056784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020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548680"/>
            <a:ext cx="7272808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075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836712"/>
            <a:ext cx="7200800" cy="4392488"/>
          </a:xfrm>
        </p:spPr>
      </p:pic>
    </p:spTree>
    <p:extLst>
      <p:ext uri="{BB962C8B-B14F-4D97-AF65-F5344CB8AC3E}">
        <p14:creationId xmlns:p14="http://schemas.microsoft.com/office/powerpoint/2010/main" val="15828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Percezioni diverse ma in fondo….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Il conflitto esprime una </a:t>
            </a:r>
            <a:r>
              <a:rPr lang="it-IT" b="1" dirty="0" smtClean="0"/>
              <a:t>rivalità </a:t>
            </a:r>
            <a:r>
              <a:rPr lang="it-IT" dirty="0" smtClean="0"/>
              <a:t>dichiarata di natura politica, economica e sociale che persegue un mutamento </a:t>
            </a:r>
            <a:r>
              <a:rPr lang="it-IT" b="1" dirty="0" smtClean="0"/>
              <a:t>nel sistema </a:t>
            </a:r>
            <a:r>
              <a:rPr lang="it-IT" dirty="0" smtClean="0"/>
              <a:t>o </a:t>
            </a:r>
            <a:r>
              <a:rPr lang="it-IT" b="1" dirty="0" smtClean="0"/>
              <a:t>del sistema</a:t>
            </a:r>
            <a:r>
              <a:rPr lang="it-IT" dirty="0" smtClean="0"/>
              <a:t> quando uno degli interlocutori vuole </a:t>
            </a:r>
            <a:r>
              <a:rPr lang="it-IT" b="1" dirty="0" smtClean="0"/>
              <a:t>imporre </a:t>
            </a:r>
            <a:r>
              <a:rPr lang="it-IT" dirty="0" smtClean="0"/>
              <a:t>il proprio volere contro la </a:t>
            </a:r>
            <a:r>
              <a:rPr lang="it-IT" b="1" dirty="0" smtClean="0"/>
              <a:t>resistenza</a:t>
            </a:r>
            <a:r>
              <a:rPr lang="it-IT" dirty="0" smtClean="0"/>
              <a:t> dell’altro.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4997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 modo di stare nel conflitto…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 smtClean="0"/>
              <a:t>Competitività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 smtClean="0"/>
              <a:t> Adattamento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 smtClean="0"/>
              <a:t> Fuga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 smtClean="0"/>
              <a:t> Collaborazione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 smtClean="0"/>
              <a:t> Compromesso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8863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Storie di resistenza…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845296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it-IT" sz="2400" dirty="0" smtClean="0">
                <a:latin typeface="Bodoni MT Condensed" panose="02070606080606020203" pitchFamily="18" charset="0"/>
              </a:rPr>
              <a:t>Ha </a:t>
            </a:r>
            <a:r>
              <a:rPr lang="it-IT" sz="2400" dirty="0">
                <a:latin typeface="Bodoni MT Condensed" panose="02070606080606020203" pitchFamily="18" charset="0"/>
              </a:rPr>
              <a:t>spiegato la potenza del suo braccio,  </a:t>
            </a:r>
          </a:p>
          <a:p>
            <a:pPr marL="82296" indent="0">
              <a:buNone/>
            </a:pPr>
            <a:r>
              <a:rPr lang="it-IT" sz="2400" dirty="0">
                <a:latin typeface="Bodoni MT Condensed" panose="02070606080606020203" pitchFamily="18" charset="0"/>
              </a:rPr>
              <a:t>ha disperso i superbi nei pensieri del loro cuore</a:t>
            </a:r>
            <a:r>
              <a:rPr lang="it-IT" sz="2400" dirty="0" smtClean="0">
                <a:latin typeface="Bodoni MT Condensed" panose="02070606080606020203" pitchFamily="18" charset="0"/>
              </a:rPr>
              <a:t>;</a:t>
            </a:r>
            <a:endParaRPr lang="it-IT" sz="2400" dirty="0">
              <a:latin typeface="Bodoni MT Condensed" panose="02070606080606020203" pitchFamily="18" charset="0"/>
            </a:endParaRPr>
          </a:p>
          <a:p>
            <a:pPr marL="82296" indent="0">
              <a:buNone/>
            </a:pPr>
            <a:r>
              <a:rPr lang="it-IT" sz="2400" dirty="0">
                <a:latin typeface="Bodoni MT Condensed" panose="02070606080606020203" pitchFamily="18" charset="0"/>
              </a:rPr>
              <a:t>ha rovesciato i potenti dai troni,  </a:t>
            </a:r>
          </a:p>
          <a:p>
            <a:pPr marL="82296" indent="0">
              <a:buNone/>
            </a:pPr>
            <a:r>
              <a:rPr lang="it-IT" sz="2400" dirty="0">
                <a:latin typeface="Bodoni MT Condensed" panose="02070606080606020203" pitchFamily="18" charset="0"/>
              </a:rPr>
              <a:t>ha innalzato gli umili</a:t>
            </a:r>
            <a:r>
              <a:rPr lang="it-IT" sz="2400" dirty="0" smtClean="0">
                <a:latin typeface="Bodoni MT Condensed" panose="02070606080606020203" pitchFamily="18" charset="0"/>
              </a:rPr>
              <a:t>;</a:t>
            </a:r>
            <a:endParaRPr lang="it-IT" sz="2400" dirty="0">
              <a:latin typeface="Bodoni MT Condensed" panose="02070606080606020203" pitchFamily="18" charset="0"/>
            </a:endParaRPr>
          </a:p>
          <a:p>
            <a:pPr marL="82296" indent="0">
              <a:buNone/>
            </a:pPr>
            <a:r>
              <a:rPr lang="it-IT" sz="2400" dirty="0">
                <a:latin typeface="Bodoni MT Condensed" panose="02070606080606020203" pitchFamily="18" charset="0"/>
              </a:rPr>
              <a:t>ha ricolmato di beni gli affamati,  </a:t>
            </a:r>
          </a:p>
          <a:p>
            <a:pPr marL="82296" indent="0">
              <a:buNone/>
            </a:pPr>
            <a:r>
              <a:rPr lang="it-IT" sz="2400" dirty="0">
                <a:latin typeface="Bodoni MT Condensed" panose="02070606080606020203" pitchFamily="18" charset="0"/>
              </a:rPr>
              <a:t>ha rimandato i ricchi a mani vuote. 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4178515"/>
            <a:ext cx="5976664" cy="250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30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548680"/>
            <a:ext cx="7704856" cy="5040560"/>
          </a:xfrm>
        </p:spPr>
      </p:pic>
    </p:spTree>
    <p:extLst>
      <p:ext uri="{BB962C8B-B14F-4D97-AF65-F5344CB8AC3E}">
        <p14:creationId xmlns:p14="http://schemas.microsoft.com/office/powerpoint/2010/main" val="55566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12776"/>
            <a:ext cx="7776864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606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492896"/>
            <a:ext cx="7200800" cy="3672408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04664"/>
            <a:ext cx="7200800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172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052736"/>
            <a:ext cx="7704856" cy="4680520"/>
          </a:xfrm>
        </p:spPr>
      </p:pic>
    </p:spTree>
    <p:extLst>
      <p:ext uri="{BB962C8B-B14F-4D97-AF65-F5344CB8AC3E}">
        <p14:creationId xmlns:p14="http://schemas.microsoft.com/office/powerpoint/2010/main" val="2664265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Freire</a:t>
            </a:r>
            <a:r>
              <a:rPr lang="it-IT" dirty="0" smtClean="0"/>
              <a:t>…</a:t>
            </a:r>
            <a:br>
              <a:rPr lang="it-IT" dirty="0" smtClean="0"/>
            </a:br>
            <a:r>
              <a:rPr lang="it-IT" dirty="0" smtClean="0"/>
              <a:t>chiavi per leggere la storia..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r>
              <a:rPr lang="it-IT" dirty="0" smtClean="0"/>
              <a:t>Chi opprime</a:t>
            </a:r>
          </a:p>
          <a:p>
            <a:r>
              <a:rPr lang="it-IT" dirty="0" smtClean="0"/>
              <a:t>Chi è oppresso</a:t>
            </a:r>
          </a:p>
          <a:p>
            <a:r>
              <a:rPr lang="it-IT" dirty="0" smtClean="0"/>
              <a:t>Perché si opprime</a:t>
            </a:r>
          </a:p>
          <a:p>
            <a:r>
              <a:rPr lang="it-IT" dirty="0" smtClean="0"/>
              <a:t>Come si opprime</a:t>
            </a:r>
          </a:p>
          <a:p>
            <a:r>
              <a:rPr lang="it-IT" dirty="0" smtClean="0"/>
              <a:t>Cosa si giustifica chi opprime </a:t>
            </a:r>
          </a:p>
          <a:p>
            <a:r>
              <a:rPr lang="it-IT" dirty="0" smtClean="0"/>
              <a:t>Che cosa causa chi opprime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4184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Se il conflitto è sociale </a:t>
            </a:r>
            <a:r>
              <a:rPr lang="it-IT" smtClean="0"/>
              <a:t>la gestione è sociale….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gruppo attore del cambiamento.</a:t>
            </a:r>
          </a:p>
          <a:p>
            <a:endParaRPr lang="it-IT" dirty="0" smtClean="0"/>
          </a:p>
          <a:p>
            <a:pPr algn="ctr"/>
            <a:r>
              <a:rPr lang="it-IT" dirty="0" smtClean="0"/>
              <a:t>Cosciente /studioso</a:t>
            </a:r>
          </a:p>
          <a:p>
            <a:pPr algn="ctr"/>
            <a:r>
              <a:rPr lang="it-IT" dirty="0" smtClean="0"/>
              <a:t>Radicato/animatore</a:t>
            </a:r>
          </a:p>
          <a:p>
            <a:pPr algn="ctr"/>
            <a:r>
              <a:rPr lang="it-IT" dirty="0" smtClean="0"/>
              <a:t>Visionario/ dialogico</a:t>
            </a:r>
          </a:p>
          <a:p>
            <a:pPr algn="ctr"/>
            <a:r>
              <a:rPr lang="it-IT" dirty="0" smtClean="0"/>
              <a:t>Concreto /progettuale</a:t>
            </a:r>
          </a:p>
          <a:p>
            <a:pPr algn="ctr"/>
            <a:r>
              <a:rPr lang="it-IT" dirty="0" smtClean="0"/>
              <a:t>Generativo/formatore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39198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 soggetto capace di strategie..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 ……per superare la logica dell’oppressione</a:t>
            </a:r>
          </a:p>
          <a:p>
            <a:pPr marL="0" indent="0">
              <a:buNone/>
            </a:pPr>
            <a:endParaRPr lang="it-IT" dirty="0" smtClean="0"/>
          </a:p>
          <a:p>
            <a:pPr algn="ctr"/>
            <a:r>
              <a:rPr lang="it-IT" dirty="0" smtClean="0"/>
              <a:t>Smascherando</a:t>
            </a:r>
          </a:p>
          <a:p>
            <a:pPr algn="ctr"/>
            <a:r>
              <a:rPr lang="it-IT" dirty="0" smtClean="0"/>
              <a:t>Decostruendo</a:t>
            </a:r>
          </a:p>
          <a:p>
            <a:pPr algn="ctr"/>
            <a:r>
              <a:rPr lang="it-IT" dirty="0" smtClean="0"/>
              <a:t>Estraendo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6100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 soggetto capace di azioni…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… nonviolente !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 smtClean="0"/>
              <a:t>Con mezzi adeguati ai fini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 smtClean="0"/>
              <a:t>Rispettando la vita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 smtClean="0"/>
              <a:t>Trasformando i conflitti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 smtClean="0"/>
              <a:t>Creando alternative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 smtClean="0"/>
              <a:t>Proponendo cambiamenti.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1568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Missione : risolvere…non vincere !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Imparare a negoziare:</a:t>
            </a:r>
          </a:p>
          <a:p>
            <a:r>
              <a:rPr lang="it-IT" dirty="0" smtClean="0"/>
              <a:t>Individuare i fatti del conflitto</a:t>
            </a:r>
          </a:p>
          <a:p>
            <a:r>
              <a:rPr lang="it-IT" dirty="0" smtClean="0"/>
              <a:t>Chiarire i nostri e capire gli altri obiettivi</a:t>
            </a:r>
          </a:p>
          <a:p>
            <a:r>
              <a:rPr lang="it-IT" dirty="0" smtClean="0"/>
              <a:t>Confrontarsi sui problemi al di là delle persone</a:t>
            </a:r>
          </a:p>
          <a:p>
            <a:r>
              <a:rPr lang="it-IT" dirty="0" smtClean="0"/>
              <a:t>Considerare un mutuo vantaggio</a:t>
            </a:r>
          </a:p>
          <a:p>
            <a:r>
              <a:rPr lang="it-IT" dirty="0" smtClean="0"/>
              <a:t>Puntare al consenso…nessuno deve perdere !</a:t>
            </a:r>
          </a:p>
        </p:txBody>
      </p:sp>
    </p:spTree>
    <p:extLst>
      <p:ext uri="{BB962C8B-B14F-4D97-AF65-F5344CB8AC3E}">
        <p14:creationId xmlns:p14="http://schemas.microsoft.com/office/powerpoint/2010/main" val="339133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Crescere </a:t>
            </a:r>
            <a:r>
              <a:rPr lang="it-IT" smtClean="0"/>
              <a:t>nella complessità...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t-IT" u="sng" dirty="0" smtClean="0"/>
              <a:t>I cappelli</a:t>
            </a:r>
          </a:p>
          <a:p>
            <a:r>
              <a:rPr lang="it-IT" dirty="0" smtClean="0"/>
              <a:t>Bianco/obiettività</a:t>
            </a:r>
          </a:p>
          <a:p>
            <a:r>
              <a:rPr lang="it-IT" dirty="0" smtClean="0"/>
              <a:t>Rosso/passione</a:t>
            </a:r>
          </a:p>
          <a:p>
            <a:r>
              <a:rPr lang="it-IT" dirty="0" smtClean="0"/>
              <a:t>Nero/razionalità</a:t>
            </a:r>
          </a:p>
          <a:p>
            <a:r>
              <a:rPr lang="it-IT" dirty="0" smtClean="0"/>
              <a:t>Giallo/positività</a:t>
            </a:r>
          </a:p>
          <a:p>
            <a:r>
              <a:rPr lang="it-IT" dirty="0" smtClean="0"/>
              <a:t>Verde/ </a:t>
            </a:r>
            <a:r>
              <a:rPr lang="it-IT" dirty="0" err="1" smtClean="0"/>
              <a:t>generatività</a:t>
            </a:r>
            <a:endParaRPr lang="it-IT" dirty="0" smtClean="0"/>
          </a:p>
          <a:p>
            <a:r>
              <a:rPr lang="it-IT" dirty="0" smtClean="0"/>
              <a:t>Azzurro oltre tutto, la sintesi nella progettualità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885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Nessuno sogno , ma duro lavoro.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it-IT" dirty="0" smtClean="0"/>
              <a:t>Dialogare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 smtClean="0"/>
              <a:t>Mitezza coraggio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smtClean="0"/>
              <a:t>Ripudio della </a:t>
            </a:r>
            <a:r>
              <a:rPr lang="it-IT" dirty="0" smtClean="0"/>
              <a:t>violenza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 smtClean="0"/>
              <a:t>Riconoscere la violenza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 smtClean="0"/>
              <a:t>Empatia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 smtClean="0"/>
              <a:t>Rifiuto delega autorità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 smtClean="0"/>
              <a:t>Fiducia negli altri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 smtClean="0"/>
              <a:t>Abnegazione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/>
              <a:t>P</a:t>
            </a:r>
            <a:r>
              <a:rPr lang="it-IT" dirty="0" smtClean="0"/>
              <a:t>azienza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5798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zio">
  <a:themeElements>
    <a:clrScheme name="Solstiz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z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z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114</TotalTime>
  <Words>307</Words>
  <Application>Microsoft Office PowerPoint</Application>
  <PresentationFormat>Presentazione su schermo (4:3)</PresentationFormat>
  <Paragraphs>79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1" baseType="lpstr">
      <vt:lpstr>Solstizio</vt:lpstr>
      <vt:lpstr>Conflitto e nonviolenza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Percezioni diverse ma in fondo….</vt:lpstr>
      <vt:lpstr>Un modo di stare nel conflitto…</vt:lpstr>
      <vt:lpstr>Storie di resistenza…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Freire… chiavi per leggere la storia..</vt:lpstr>
      <vt:lpstr>Se il conflitto è sociale la gestione è sociale….</vt:lpstr>
      <vt:lpstr>Un soggetto capace di strategie..</vt:lpstr>
      <vt:lpstr>Un soggetto capace di azioni…</vt:lpstr>
      <vt:lpstr>Missione : risolvere…non vincere !</vt:lpstr>
      <vt:lpstr>Crescere nella complessità...</vt:lpstr>
      <vt:lpstr>Nessuno sogno , ma duro lavoro.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Conflitto e nonviolenza</dc:title>
  <dc:creator>BETTINELLI Oliviero</dc:creator>
  <cp:lastModifiedBy>BETTINELLI Oliviero</cp:lastModifiedBy>
  <cp:revision>15</cp:revision>
  <cp:lastPrinted>2015-03-18T08:49:43Z</cp:lastPrinted>
  <dcterms:created xsi:type="dcterms:W3CDTF">2014-04-09T10:54:40Z</dcterms:created>
  <dcterms:modified xsi:type="dcterms:W3CDTF">2015-08-06T07:14:25Z</dcterms:modified>
</cp:coreProperties>
</file>